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5"/>
  </p:notesMasterIdLst>
  <p:handoutMasterIdLst>
    <p:handoutMasterId r:id="rId36"/>
  </p:handoutMasterIdLst>
  <p:sldIdLst>
    <p:sldId id="256" r:id="rId5"/>
    <p:sldId id="266" r:id="rId6"/>
    <p:sldId id="268" r:id="rId7"/>
    <p:sldId id="328" r:id="rId8"/>
    <p:sldId id="269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65" r:id="rId21"/>
    <p:sldId id="366" r:id="rId22"/>
    <p:sldId id="367" r:id="rId23"/>
    <p:sldId id="368" r:id="rId24"/>
    <p:sldId id="369" r:id="rId25"/>
    <p:sldId id="370" r:id="rId26"/>
    <p:sldId id="371" r:id="rId27"/>
    <p:sldId id="372" r:id="rId28"/>
    <p:sldId id="373" r:id="rId29"/>
    <p:sldId id="374" r:id="rId30"/>
    <p:sldId id="375" r:id="rId31"/>
    <p:sldId id="352" r:id="rId32"/>
    <p:sldId id="353" r:id="rId33"/>
    <p:sldId id="286" r:id="rId34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1" autoAdjust="0"/>
    <p:restoredTop sz="94660"/>
  </p:normalViewPr>
  <p:slideViewPr>
    <p:cSldViewPr>
      <p:cViewPr varScale="1">
        <p:scale>
          <a:sx n="108" d="100"/>
          <a:sy n="108" d="100"/>
        </p:scale>
        <p:origin x="654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95386CDC-4A3A-4DFF-AF11-91A439C3A932}" type="datetime1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2025/9/19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45ACAF8E-318A-4EFE-8633-D9E72ABCE0ED}" type="slidenum">
              <a:rPr lang="en-US" altLang="zh-CN" smtClean="0"/>
              <a:pPr algn="r" rt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90B55CF-1AD3-47AF-86D6-6E83631F639F}" type="datetime1">
              <a:rPr lang="zh-CN" altLang="en-US" smtClean="0"/>
              <a:pPr/>
              <a:t>2025/9/19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 dirty="0"/>
              <a:t>单击此处编辑母版文本样式</a:t>
            </a:r>
          </a:p>
          <a:p>
            <a:pPr lvl="1" rtl="0"/>
            <a:r>
              <a:rPr lang="zh-CN" altLang="en-US" noProof="0" dirty="0"/>
              <a:t>第二级</a:t>
            </a:r>
          </a:p>
          <a:p>
            <a:pPr lvl="2" rtl="0"/>
            <a:r>
              <a:rPr lang="zh-CN" altLang="en-US" noProof="0" dirty="0"/>
              <a:t>第三级</a:t>
            </a:r>
          </a:p>
          <a:p>
            <a:pPr lvl="3" rtl="0"/>
            <a:r>
              <a:rPr lang="zh-CN" altLang="en-US" noProof="0" dirty="0"/>
              <a:t>第四级</a:t>
            </a:r>
          </a:p>
          <a:p>
            <a:pPr lvl="4" rtl="0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EE2CF44-2B13-41B4-A334-1CDF534EEBBF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CBD98C9-E66D-4F8F-B9AC-212D09CDF6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6A818F-83B9-461F-88B2-5866DE8A86CD}"/>
              </a:ext>
            </a:extLst>
          </p:cNvPr>
          <p:cNvSpPr/>
          <p:nvPr userDrawn="1"/>
        </p:nvSpPr>
        <p:spPr>
          <a:xfrm>
            <a:off x="0" y="2391540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775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EA7F3C-E1FF-4CE6-AC0B-8CDC34D5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AE93102-1183-41C6-9E8E-06D7FB8A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BF1C784-6F4D-41A0-A80D-13D072984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96F608-510F-46B2-9823-539406CF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02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0780FD2-09D3-4E5F-B2F9-65C3B33D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A60E98-AA6F-404B-B68B-24A8CEB2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3E1223-3E3A-49DB-89EE-17EB28D7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409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6B3E8-A3CA-442F-BA76-420F861E5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F7896-C399-415D-B7B9-21C78DBDF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47D310-62AA-4D24-8BE5-B63173980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AC50F47-A6C1-4BF9-955A-296EC1074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E9C238-C917-4343-B637-E70852284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F2BFC3-B38C-47DD-BEBD-15F98734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806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801F45-AE38-4754-B124-D4CE140AB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C407FC6-B8D7-4240-90EA-08F21587C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E3FDEB-79B7-47CD-8D2D-E24B627DA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B2C154-84B4-431D-8613-121F41825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E61DDBD-EDF5-4045-A1FC-8E15D31E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21E7F2-3AA6-4DBB-8E6A-FAA24358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470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0AF61B-C9F5-4782-B16D-1AF1FFFA8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C19B8B3-C99C-40F8-9289-41E76637C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6D4CD-1AE8-41CF-8E21-F291E474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A19230-8E22-4D5B-90BF-EE117B888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9A5A53-97E5-4278-8716-37186BBD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101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0AC9FC4-7D8F-401A-8F47-C7322F14BB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608260-FE93-485F-A0F5-7652BE5BF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58FCE2-43EF-47F9-A817-B31A858EE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BF3502-B96B-47D9-B9D3-124DE390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3E642C-46EC-4544-BFC0-2CA852D1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1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840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5765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AA0A5FA-DDC3-4F7C-8BBC-21AEFDB1EC12}"/>
              </a:ext>
            </a:extLst>
          </p:cNvPr>
          <p:cNvGrpSpPr/>
          <p:nvPr userDrawn="1"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82E570C-A29B-40B7-A682-10B890ED81CB}"/>
                </a:ext>
              </a:extLst>
            </p:cNvPr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1B33C23-AE5F-4F77-92C0-6B7DB51D8F93}"/>
                </a:ext>
              </a:extLst>
            </p:cNvPr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61949F0-F125-4254-83B6-3B762ECD6823}"/>
                </a:ext>
              </a:extLst>
            </p:cNvPr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69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777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0A8E7-3FC6-48B1-BF64-C2FF65360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C56EBCE-F2A5-4308-B3FA-EF28DCE3F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9C6098-BFE9-4B86-A8C4-BC06602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4635C3-FCD0-4773-8E63-64891B6E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C6C467-3C99-417D-9382-6B10899C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70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07C3C3-6413-4113-AD77-B7E6175A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1EB488-4C95-4A47-95CC-3D75A504E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1C92E6-48FC-4BB1-AA45-8F3A3773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EF0123-D849-4A9B-AD73-86EF7C88E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F5BAE0-026C-43DD-97E8-0CE751DE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4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19864-3798-46E9-9416-D8D972524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F9D098-13FD-4F20-A0BE-CD9DD312B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29CE12-6E6B-45B9-B08D-B6316475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B3C5D1-A24A-4313-B7AC-A20F26505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5E8E9C-D634-4006-A045-836324CB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01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D74B14-CA6C-48DE-A7CA-B591ADB14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8433D4-52E9-405F-9508-782185362B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A1906C7-BBEA-42D3-9F1C-475F9436E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5D5A54-00F8-41B4-979E-B59AD5AF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764C54-FDDA-44C1-88AA-4DC010C4F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3947A52-E40E-4A62-9833-F9F7EC837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34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64D89C-6816-4283-A587-4487F09BD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936A9A-D63C-4635-A7C4-26C8EB320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B56EC5-E85F-448B-BC83-98739D3F8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64FDD30-E805-450A-9284-6E4596DD5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8A8015E-91D8-4E17-8700-2BE03D2870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53CA02B-B609-4CED-8046-260A037B6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D0F4DD5-F39F-4229-9C2C-A366584B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164C2F-A883-44EC-92C2-4B705D1E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89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73B2D07-3B09-43BE-B39E-306728508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C601C1-C38D-467A-ADFA-089D382C8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E1D3F3-FF74-4093-A048-BD2B2F734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EE3CE8-4384-4FA1-9808-EE6FC397F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0D5640-790D-4D21-9B65-79E19F183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29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4" r:id="rId3"/>
    <p:sldLayoutId id="2147483676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82FBA10E-98F2-4B59-933F-69E3F5E209F7}"/>
              </a:ext>
            </a:extLst>
          </p:cNvPr>
          <p:cNvSpPr txBox="1">
            <a:spLocks/>
          </p:cNvSpPr>
          <p:nvPr/>
        </p:nvSpPr>
        <p:spPr>
          <a:xfrm>
            <a:off x="2387588" y="4221088"/>
            <a:ext cx="7416824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编辑电气符号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39516" y="620688"/>
            <a:ext cx="8712968" cy="18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5.2.3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旋转图形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旋转图形是将图形按照指定的旋转基点及角度进行旋转。在“默认”选项卡的“修改”面板中单击“旋转”按钮。根据命令行的提示，先选择图形，并指定好旋转基点、旋转角度，按回车键即可完成旋转操作。</a:t>
            </a: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9ACBB116-81DB-4BE6-834A-ECF4158D7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3119612"/>
            <a:ext cx="2169619" cy="22536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E5412A67-FA25-4F2E-B08F-2C4CACF12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963" y="3119612"/>
            <a:ext cx="2447165" cy="22536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5617AD98-DC45-4E9D-910A-465C112F2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176" y="3774926"/>
            <a:ext cx="2712250" cy="15982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104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72750" y="1340768"/>
            <a:ext cx="8712968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5.2.4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镜像图形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镜像图形是将图形按照指定的中心线进行对称复制。在修改”面板中单击“镜像”命令，根据命令行中的提示，选择好图形以及镜像中线。在打开的列表中选择“否”选项，即可完成镜像操作。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EBCA9563-AFFE-40D5-8F59-69B7FFA9E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046" y="3861048"/>
            <a:ext cx="3415515" cy="12961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图片 1">
            <a:extLst>
              <a:ext uri="{FF2B5EF4-FFF2-40B4-BE49-F238E27FC236}">
                <a16:creationId xmlns:a16="http://schemas.microsoft.com/office/drawing/2014/main" id="{6B1E934F-500C-44C1-BB12-0F229C9C6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449" y="3861048"/>
            <a:ext cx="2903363" cy="12961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图片 1">
            <a:extLst>
              <a:ext uri="{FF2B5EF4-FFF2-40B4-BE49-F238E27FC236}">
                <a16:creationId xmlns:a16="http://schemas.microsoft.com/office/drawing/2014/main" id="{D66D6730-AF7F-4460-BDC8-CC8749D94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466" y="3861048"/>
            <a:ext cx="2559054" cy="12961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765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568497" y="530460"/>
            <a:ext cx="9055006" cy="2808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5.2.5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偏移图形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偏移图形是创建一个与选定图形类似的新图形，并将它放置在原图形的内侧或外侧。需注意的是，偏移图形只能对线段、圆形、矩形类图形进行操作。其他图块，或组合图形将不可用。在“默认”选项卡的“修改”面板中单击“偏移”按钮，根据命令行中的提示，先设定好偏移的距离，然后选中图形，并指定偏移位置。按回车键完成偏移操作。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4891DC6-333F-4563-ABD1-66348BE5A9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506" y="3609020"/>
            <a:ext cx="2204358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083B9F83-B96B-4564-B87F-FD62AEAF5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3501008"/>
            <a:ext cx="1673425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2EE7C8FE-B821-4050-BB1E-7683C3A53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84" y="3501008"/>
            <a:ext cx="1523047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621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88032" y="1916832"/>
            <a:ext cx="8415935" cy="2808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5.2.6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阵列图形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阵列是一种有规则的复制命令，它可创建按指定方式排列的多个图形。阵列工具分为有三种，分别为矩形阵列、环形阵列以及路径阵列。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矩形阵列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环形阵列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路径阵列</a:t>
            </a:r>
          </a:p>
        </p:txBody>
      </p:sp>
    </p:spTree>
    <p:extLst>
      <p:ext uri="{BB962C8B-B14F-4D97-AF65-F5344CB8AC3E}">
        <p14:creationId xmlns:p14="http://schemas.microsoft.com/office/powerpoint/2010/main" val="195103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999656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6269082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修改图形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3312290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263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03784" y="1196752"/>
            <a:ext cx="8672464" cy="18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5.3.1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拉伸图形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拉伸是将对象沿指定的方向和距离进行延伸，拉伸后与原对象是一个整体，只是长度会发生改变。在“修剪”面板中单击“拉伸”命令，从右至左框选图形局部。指定拉伸的基点，将其移动至新位置即可拉伸图形。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7D8BC6E-AF9D-4003-896C-6369DFDD5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441" y="3573017"/>
            <a:ext cx="2730542" cy="172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>
            <a:extLst>
              <a:ext uri="{FF2B5EF4-FFF2-40B4-BE49-F238E27FC236}">
                <a16:creationId xmlns:a16="http://schemas.microsoft.com/office/drawing/2014/main" id="{B0E32ADF-17EE-422E-A82B-CC7CAD332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3573017"/>
            <a:ext cx="2816951" cy="172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881A99C9-181F-465D-9C96-3F0B91EC3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784" y="3573017"/>
            <a:ext cx="2737728" cy="172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402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83668" y="620688"/>
            <a:ext cx="8224664" cy="237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5.3.2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缩放图形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缩放是将图形按照指定的比例进行放大或缩小操作。默认的比值为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。在“修改”面板中单击“缩放”命令，根据命令行中的提示，先选择图形，按回车键，指定好缩放基点。移动光标并输入比例值，按回车键即可。比值小于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，则为缩小图形。相反比值大于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，则为放大图形。</a:t>
            </a:r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4AC8B265-2C4F-4F94-800A-C6C9B36B8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3429000"/>
            <a:ext cx="240646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图片 1">
            <a:extLst>
              <a:ext uri="{FF2B5EF4-FFF2-40B4-BE49-F238E27FC236}">
                <a16:creationId xmlns:a16="http://schemas.microsoft.com/office/drawing/2014/main" id="{F5E4A3F0-8503-4899-8CC7-6370BD87F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67" y="3429000"/>
            <a:ext cx="294557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图片 1">
            <a:extLst>
              <a:ext uri="{FF2B5EF4-FFF2-40B4-BE49-F238E27FC236}">
                <a16:creationId xmlns:a16="http://schemas.microsoft.com/office/drawing/2014/main" id="{60A0474B-1711-460C-A8E3-DA78854FB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561" y="3429000"/>
            <a:ext cx="272593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641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83668" y="836712"/>
            <a:ext cx="822466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5.3.3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延伸图形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延伸是将线段延伸到指定的边界。在“默认”选项卡中“修剪”右侧下拉列表中单击“延伸”命令，选中要延伸的线段即可。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33846FA6-686C-445C-B201-2FFBB280A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559" y="2642265"/>
            <a:ext cx="1170881" cy="276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图片 1">
            <a:extLst>
              <a:ext uri="{FF2B5EF4-FFF2-40B4-BE49-F238E27FC236}">
                <a16:creationId xmlns:a16="http://schemas.microsoft.com/office/drawing/2014/main" id="{B0983220-912D-44EC-9FD7-72674EB4C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963" y="2642265"/>
            <a:ext cx="1553972" cy="280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图片 1">
            <a:extLst>
              <a:ext uri="{FF2B5EF4-FFF2-40B4-BE49-F238E27FC236}">
                <a16:creationId xmlns:a16="http://schemas.microsoft.com/office/drawing/2014/main" id="{D309A461-2DF8-4725-B982-0331A33A0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341" y="2642265"/>
            <a:ext cx="1034939" cy="280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275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91544" y="1213958"/>
            <a:ext cx="822466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5.3.4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修剪图形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修剪可将超出的图形边界的线段进行修剪。在“修剪”面板中单击“修剪”命令，选择图形中要修剪的线段即可。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1E3500E7-7C3D-4DAD-8444-2AD784E40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724" y="3356992"/>
            <a:ext cx="3408575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1">
            <a:extLst>
              <a:ext uri="{FF2B5EF4-FFF2-40B4-BE49-F238E27FC236}">
                <a16:creationId xmlns:a16="http://schemas.microsoft.com/office/drawing/2014/main" id="{F9166043-2FA7-4768-882E-53B4F41FF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571" y="3354796"/>
            <a:ext cx="3549853" cy="179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1050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239634" y="2234845"/>
            <a:ext cx="7712732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5.3.5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倒角和圆角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倒角和圆角命令可将图形的两条边线以直角、锐角或圆角的方式进行修饰。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倒角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圆角</a:t>
            </a:r>
          </a:p>
        </p:txBody>
      </p:sp>
    </p:spTree>
    <p:extLst>
      <p:ext uri="{BB962C8B-B14F-4D97-AF65-F5344CB8AC3E}">
        <p14:creationId xmlns:p14="http://schemas.microsoft.com/office/powerpoint/2010/main" val="1045763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B66AA01D-C23C-4507-A15D-3C049AD759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63852" y="695226"/>
            <a:ext cx="2664296" cy="7175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21514" y="1412776"/>
            <a:ext cx="8748972" cy="4176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如果只利用绘图工具是无法一次性准确的绘制图形，是需要结合其他图形编辑工具，才能得到满意的效果。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AutoCAD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软件提供了多种编辑工具，其中包括复制、分解、镜像、旋转、阵列、偏移以及修剪等。本章将详细介绍这些编辑命令的使用方法及应用技巧。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知识要点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掌握图形的编辑方法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掌握图形的修改方法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掌握图形填充的方法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掌握图形选择的方法</a:t>
            </a:r>
          </a:p>
        </p:txBody>
      </p:sp>
    </p:spTree>
    <p:extLst>
      <p:ext uri="{BB962C8B-B14F-4D97-AF65-F5344CB8AC3E}">
        <p14:creationId xmlns:p14="http://schemas.microsoft.com/office/powerpoint/2010/main" val="2832100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27557" y="794685"/>
            <a:ext cx="8536886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5.3.6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打断图形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利用“打断”命令可将已有的线段分离为两段。被分离的线段只能单独的线条，不能是任何组合形体，如图块、编组等。单击“修改”面板下拉按钮，并单击“打断”命令，根据命令行提示，指定图形中第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个打断点。移动光标，指定第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个打断点，即可完成打断操作。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255EC5E3-A580-4FE5-9FD1-D0E013404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3645024"/>
            <a:ext cx="2640677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>
            <a:extLst>
              <a:ext uri="{FF2B5EF4-FFF2-40B4-BE49-F238E27FC236}">
                <a16:creationId xmlns:a16="http://schemas.microsoft.com/office/drawing/2014/main" id="{E3FEA6D8-764F-4500-9F05-2F7B065CC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171" y="3645024"/>
            <a:ext cx="203235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4B7B355B-D30C-43AE-B525-328D9228E6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3645024"/>
            <a:ext cx="1952997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9493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21518" y="836712"/>
            <a:ext cx="8948963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5.3.7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分解图形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分解是将多段线、面域、图块等一个组合图形分解成独立的线段。在“修剪”面板中单击“分解”按钮，选择好所需图形，按回车键即可将其分解。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526B2436-67D5-4ADC-9C81-D678EF3BB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2" y="2515199"/>
            <a:ext cx="1728192" cy="300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>
            <a:extLst>
              <a:ext uri="{FF2B5EF4-FFF2-40B4-BE49-F238E27FC236}">
                <a16:creationId xmlns:a16="http://schemas.microsoft.com/office/drawing/2014/main" id="{5359EBE4-5E5A-48F1-9538-A46C6CC2B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2515199"/>
            <a:ext cx="1728192" cy="3074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699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999656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6269082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夹点工具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3312290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7845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62515" y="578661"/>
            <a:ext cx="8866970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5.4.1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设置夹点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夹点在默认情况下是以蓝色显示的，用户可根据自己的喜好自定义夹点的颜色、大小以及显示状态。右击绘图区空白处，在打开的快捷菜单中选择“选项”，在“选项”对话框的“选择集”选项卡中，用户可对“夹点尺寸”、“夹点颜色”、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显示夹点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等参数进行设置即可。</a:t>
            </a:r>
          </a:p>
        </p:txBody>
      </p:sp>
      <p:pic>
        <p:nvPicPr>
          <p:cNvPr id="13314" name="图片 1">
            <a:extLst>
              <a:ext uri="{FF2B5EF4-FFF2-40B4-BE49-F238E27FC236}">
                <a16:creationId xmlns:a16="http://schemas.microsoft.com/office/drawing/2014/main" id="{173A9B7B-A536-4743-9E63-A4B9262D9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3140968"/>
            <a:ext cx="332404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1">
            <a:extLst>
              <a:ext uri="{FF2B5EF4-FFF2-40B4-BE49-F238E27FC236}">
                <a16:creationId xmlns:a16="http://schemas.microsoft.com/office/drawing/2014/main" id="{F1A0B432-4B01-4926-8851-2A09D34FD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17" y="3140968"/>
            <a:ext cx="3319057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1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91025" y="1628800"/>
            <a:ext cx="8609949" cy="3240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5.4.2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编辑夹点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在编辑图形时，用户可对图形的夹点进行修改编辑，例如拉伸、移动、旋转以及缩放等。下面将分别对其功能进行介绍。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拉伸对象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移动对象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旋转对象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缩放对象</a:t>
            </a:r>
          </a:p>
        </p:txBody>
      </p:sp>
    </p:spTree>
    <p:extLst>
      <p:ext uri="{BB962C8B-B14F-4D97-AF65-F5344CB8AC3E}">
        <p14:creationId xmlns:p14="http://schemas.microsoft.com/office/powerpoint/2010/main" val="2462487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999656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6269082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填充图形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3312290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89200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91023" y="1429982"/>
            <a:ext cx="8609949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5.5.1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图案填充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在“绘图”面板单击“图案填充”按钮，打开“图案填充创建”选项卡，在此可对其填充参数进行设置。</a:t>
            </a:r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8414B8D6-DBEC-4138-9046-D22CFFE18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716" y="3429000"/>
            <a:ext cx="7522561" cy="110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0643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91025" y="512237"/>
            <a:ext cx="8609949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5.5.2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渐变色填充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在绘图过程中，为了有较好的视觉效果，可为填充的图案添加渐变颜色。用户可在“图案填充创建”选项卡中的“图案填充图案”列表中选择渐变色类型。然后设置好“渐变色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”和“渐变色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”的颜色。</a:t>
            </a:r>
          </a:p>
        </p:txBody>
      </p:sp>
      <p:pic>
        <p:nvPicPr>
          <p:cNvPr id="15362" name="图片 1">
            <a:extLst>
              <a:ext uri="{FF2B5EF4-FFF2-40B4-BE49-F238E27FC236}">
                <a16:creationId xmlns:a16="http://schemas.microsoft.com/office/drawing/2014/main" id="{8BD97004-297A-4671-B5CB-A442AF20E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2708921"/>
            <a:ext cx="2232248" cy="28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>
            <a:extLst>
              <a:ext uri="{FF2B5EF4-FFF2-40B4-BE49-F238E27FC236}">
                <a16:creationId xmlns:a16="http://schemas.microsoft.com/office/drawing/2014/main" id="{5C68E40F-61C1-41C2-AC78-05B0262EC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2708920"/>
            <a:ext cx="3603356" cy="28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41984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559496" y="476672"/>
            <a:ext cx="6768752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【实战演练】绘制输电保护工程图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79B8614-BDA7-4277-B9B6-835B0060D909}"/>
              </a:ext>
            </a:extLst>
          </p:cNvPr>
          <p:cNvSpPr/>
          <p:nvPr/>
        </p:nvSpPr>
        <p:spPr>
          <a:xfrm>
            <a:off x="2058489" y="1459599"/>
            <a:ext cx="8331208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下面将利用本章所学的知识内容，来绘制输电保护工程图。运用到的命令有：直线、矩形、复制、偏移、修剪等。</a:t>
            </a:r>
          </a:p>
        </p:txBody>
      </p:sp>
      <p:pic>
        <p:nvPicPr>
          <p:cNvPr id="16386" name="图片 1">
            <a:extLst>
              <a:ext uri="{FF2B5EF4-FFF2-40B4-BE49-F238E27FC236}">
                <a16:creationId xmlns:a16="http://schemas.microsoft.com/office/drawing/2014/main" id="{C59C71D7-FC4F-4F6F-9912-C7E2329DA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223" y="2924944"/>
            <a:ext cx="3922793" cy="2555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1">
            <a:extLst>
              <a:ext uri="{FF2B5EF4-FFF2-40B4-BE49-F238E27FC236}">
                <a16:creationId xmlns:a16="http://schemas.microsoft.com/office/drawing/2014/main" id="{4FA6216A-AA90-47DF-94F2-ABBAB2C78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6" y="2918465"/>
            <a:ext cx="3861649" cy="2555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76531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487488" y="476672"/>
            <a:ext cx="2448272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【课后作业】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A617101-E4AE-455A-B701-3E05918289CD}"/>
              </a:ext>
            </a:extLst>
          </p:cNvPr>
          <p:cNvSpPr/>
          <p:nvPr/>
        </p:nvSpPr>
        <p:spPr>
          <a:xfrm>
            <a:off x="2241140" y="1253738"/>
            <a:ext cx="5367028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绘制三相变压器图形符号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利用“圆”、“直线”、“修剪”、“极轴追踪”以及“单行文字”命令，绘制三相变压器符号。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237031B-BA76-4121-B333-FA28A27EEA12}"/>
              </a:ext>
            </a:extLst>
          </p:cNvPr>
          <p:cNvSpPr/>
          <p:nvPr/>
        </p:nvSpPr>
        <p:spPr>
          <a:xfrm>
            <a:off x="2241140" y="3875403"/>
            <a:ext cx="5367028" cy="1425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绘制半导体符号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利用“直线”、“极轴追踪”、“圆”以及“多段线”命令，绘制半导体符号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7410" name="图片 1">
            <a:extLst>
              <a:ext uri="{FF2B5EF4-FFF2-40B4-BE49-F238E27FC236}">
                <a16:creationId xmlns:a16="http://schemas.microsoft.com/office/drawing/2014/main" id="{E67A0A7C-88F3-40B7-8760-312DC8A09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916" y="914055"/>
            <a:ext cx="1763752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1">
            <a:extLst>
              <a:ext uri="{FF2B5EF4-FFF2-40B4-BE49-F238E27FC236}">
                <a16:creationId xmlns:a16="http://schemas.microsoft.com/office/drawing/2014/main" id="{740AB589-5609-4A21-A9A3-EB35AC066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086" y="3794375"/>
            <a:ext cx="1769362" cy="1938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075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2AF2D1C-DB58-43BC-BE4C-9A2237F1E5CC}"/>
              </a:ext>
            </a:extLst>
          </p:cNvPr>
          <p:cNvSpPr txBox="1"/>
          <p:nvPr/>
        </p:nvSpPr>
        <p:spPr>
          <a:xfrm>
            <a:off x="7930336" y="991137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F94833A4-71E2-46D0-A600-F4B2A265D41C}"/>
              </a:ext>
            </a:extLst>
          </p:cNvPr>
          <p:cNvCxnSpPr/>
          <p:nvPr/>
        </p:nvCxnSpPr>
        <p:spPr>
          <a:xfrm flipH="1">
            <a:off x="8079636" y="1120469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FA52FAE-4387-47DA-B9CA-5902F01E4BD0}"/>
              </a:ext>
            </a:extLst>
          </p:cNvPr>
          <p:cNvSpPr txBox="1"/>
          <p:nvPr/>
        </p:nvSpPr>
        <p:spPr>
          <a:xfrm>
            <a:off x="7933004" y="1946103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6BA92146-0671-4368-9A34-F9F1F0CC876F}"/>
              </a:ext>
            </a:extLst>
          </p:cNvPr>
          <p:cNvCxnSpPr/>
          <p:nvPr/>
        </p:nvCxnSpPr>
        <p:spPr>
          <a:xfrm flipH="1">
            <a:off x="8092705" y="2077442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hlinkClick r:id="rId2" action="ppaction://hlinksldjump"/>
            <a:extLst>
              <a:ext uri="{FF2B5EF4-FFF2-40B4-BE49-F238E27FC236}">
                <a16:creationId xmlns:a16="http://schemas.microsoft.com/office/drawing/2014/main" id="{303B799B-8124-4E3E-B7AB-8859FDF4A857}"/>
              </a:ext>
            </a:extLst>
          </p:cNvPr>
          <p:cNvSpPr txBox="1"/>
          <p:nvPr/>
        </p:nvSpPr>
        <p:spPr>
          <a:xfrm>
            <a:off x="8966055" y="199664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编辑图形</a:t>
            </a:r>
            <a:endParaRPr lang="zh-CN" altLang="en-US" dirty="0"/>
          </a:p>
        </p:txBody>
      </p:sp>
      <p:sp>
        <p:nvSpPr>
          <p:cNvPr id="10" name="文本框 9">
            <a:hlinkClick r:id="rId3" action="ppaction://hlinksldjump"/>
            <a:extLst>
              <a:ext uri="{FF2B5EF4-FFF2-40B4-BE49-F238E27FC236}">
                <a16:creationId xmlns:a16="http://schemas.microsoft.com/office/drawing/2014/main" id="{ADBE2BF3-4267-4CD4-BFBF-825FAFEEA3C3}"/>
              </a:ext>
            </a:extLst>
          </p:cNvPr>
          <p:cNvSpPr txBox="1"/>
          <p:nvPr/>
        </p:nvSpPr>
        <p:spPr>
          <a:xfrm>
            <a:off x="8973315" y="98072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选择图形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B487DB4-FDD6-4F4A-A22D-E4B9A74A8B4B}"/>
              </a:ext>
            </a:extLst>
          </p:cNvPr>
          <p:cNvSpPr txBox="1"/>
          <p:nvPr/>
        </p:nvSpPr>
        <p:spPr>
          <a:xfrm>
            <a:off x="7940060" y="3010983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A47BFDC8-6961-4065-91C2-014D6693401C}"/>
              </a:ext>
            </a:extLst>
          </p:cNvPr>
          <p:cNvCxnSpPr/>
          <p:nvPr/>
        </p:nvCxnSpPr>
        <p:spPr>
          <a:xfrm flipH="1">
            <a:off x="8049825" y="3157562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hlinkClick r:id="rId4" action="ppaction://hlinksldjump"/>
            <a:extLst>
              <a:ext uri="{FF2B5EF4-FFF2-40B4-BE49-F238E27FC236}">
                <a16:creationId xmlns:a16="http://schemas.microsoft.com/office/drawing/2014/main" id="{96BA2D39-1D78-481B-8785-2E700A175BF3}"/>
              </a:ext>
            </a:extLst>
          </p:cNvPr>
          <p:cNvSpPr txBox="1"/>
          <p:nvPr/>
        </p:nvSpPr>
        <p:spPr>
          <a:xfrm>
            <a:off x="8965622" y="297281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修改图形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76BE5A2-1B76-4705-8B33-4602CB199237}"/>
              </a:ext>
            </a:extLst>
          </p:cNvPr>
          <p:cNvSpPr txBox="1"/>
          <p:nvPr/>
        </p:nvSpPr>
        <p:spPr>
          <a:xfrm>
            <a:off x="7935616" y="3962224"/>
            <a:ext cx="704686" cy="530014"/>
          </a:xfrm>
          <a:custGeom>
            <a:avLst/>
            <a:gdLst/>
            <a:ahLst/>
            <a:cxnLst/>
            <a:rect l="l" t="t" r="r" b="b"/>
            <a:pathLst>
              <a:path w="1119188" h="833437">
                <a:moveTo>
                  <a:pt x="909638" y="119062"/>
                </a:moveTo>
                <a:lnTo>
                  <a:pt x="638175" y="547687"/>
                </a:lnTo>
                <a:lnTo>
                  <a:pt x="914400" y="547687"/>
                </a:lnTo>
                <a:lnTo>
                  <a:pt x="914400" y="119062"/>
                </a:ln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942975" y="0"/>
                </a:moveTo>
                <a:lnTo>
                  <a:pt x="990600" y="0"/>
                </a:lnTo>
                <a:lnTo>
                  <a:pt x="990600" y="547687"/>
                </a:lnTo>
                <a:lnTo>
                  <a:pt x="1119188" y="547687"/>
                </a:lnTo>
                <a:lnTo>
                  <a:pt x="1119188" y="558469"/>
                </a:lnTo>
                <a:lnTo>
                  <a:pt x="1089451" y="576262"/>
                </a:lnTo>
                <a:lnTo>
                  <a:pt x="990600" y="576262"/>
                </a:lnTo>
                <a:lnTo>
                  <a:pt x="990600" y="635411"/>
                </a:lnTo>
                <a:lnTo>
                  <a:pt x="914400" y="681006"/>
                </a:lnTo>
                <a:lnTo>
                  <a:pt x="914400" y="576262"/>
                </a:lnTo>
                <a:lnTo>
                  <a:pt x="595313" y="576262"/>
                </a:lnTo>
                <a:lnTo>
                  <a:pt x="595313" y="552450"/>
                </a:ln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B8AAA5C6-2DCE-4E57-906D-251FB7EC9015}"/>
              </a:ext>
            </a:extLst>
          </p:cNvPr>
          <p:cNvCxnSpPr/>
          <p:nvPr/>
        </p:nvCxnSpPr>
        <p:spPr>
          <a:xfrm flipH="1">
            <a:off x="8076287" y="4093666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hlinkClick r:id="rId5" action="ppaction://hlinksldjump"/>
            <a:extLst>
              <a:ext uri="{FF2B5EF4-FFF2-40B4-BE49-F238E27FC236}">
                <a16:creationId xmlns:a16="http://schemas.microsoft.com/office/drawing/2014/main" id="{34B6BD7B-C918-4394-839A-989E75BE973D}"/>
              </a:ext>
            </a:extLst>
          </p:cNvPr>
          <p:cNvSpPr txBox="1"/>
          <p:nvPr/>
        </p:nvSpPr>
        <p:spPr>
          <a:xfrm>
            <a:off x="8981147" y="390892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夹点工具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5F0D835D-7C09-4062-99C2-679CCA62A980}"/>
              </a:ext>
            </a:extLst>
          </p:cNvPr>
          <p:cNvCxnSpPr/>
          <p:nvPr/>
        </p:nvCxnSpPr>
        <p:spPr>
          <a:xfrm flipH="1">
            <a:off x="8110953" y="507117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hlinkClick r:id="rId4" action="ppaction://hlinksldjump"/>
            <a:extLst>
              <a:ext uri="{FF2B5EF4-FFF2-40B4-BE49-F238E27FC236}">
                <a16:creationId xmlns:a16="http://schemas.microsoft.com/office/drawing/2014/main" id="{1FB1B78C-7331-479A-B2AF-CDB1C87896E0}"/>
              </a:ext>
            </a:extLst>
          </p:cNvPr>
          <p:cNvSpPr txBox="1"/>
          <p:nvPr/>
        </p:nvSpPr>
        <p:spPr>
          <a:xfrm>
            <a:off x="9001299" y="48694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填充图形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4E3AA34-424B-42B3-BD24-AC92FAECCAB8}"/>
              </a:ext>
            </a:extLst>
          </p:cNvPr>
          <p:cNvSpPr txBox="1"/>
          <p:nvPr/>
        </p:nvSpPr>
        <p:spPr>
          <a:xfrm>
            <a:off x="7824192" y="4645585"/>
            <a:ext cx="1022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AD61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</a:t>
            </a:r>
            <a:endParaRPr lang="zh-CN" altLang="en-US" sz="60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32249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3132024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6401450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选择图形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3444658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436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96044" y="1988840"/>
            <a:ext cx="8199911" cy="2880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5.1.1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图形的选择方式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AutoCAD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为用户提供了多种图形选择方式，其中点选图形、框选图形、围选图形这三种方式经常被用到。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点选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框选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围选</a:t>
            </a:r>
          </a:p>
        </p:txBody>
      </p:sp>
    </p:spTree>
    <p:extLst>
      <p:ext uri="{BB962C8B-B14F-4D97-AF65-F5344CB8AC3E}">
        <p14:creationId xmlns:p14="http://schemas.microsoft.com/office/powerpoint/2010/main" val="3755363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50631" y="434645"/>
            <a:ext cx="8890738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5.1.2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快速选择图形对象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当需要选择具有某些共同特性的对象时，可利用“快速选择”工具进行操作。在绘图区中单击鼠标右键，从快捷列表中选择“快速选择”选项。在打开的对话框中设置好所需图形对象的图层、颜色、图案填充等特性和类型等信息，单击“确定”按钮。此时，所有与之相匹配的图形都会被选中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AF5C3FCC-A420-4FD2-9FFB-293F146FA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29" y="2871059"/>
            <a:ext cx="1707315" cy="2980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AEAE5F5A-B4DC-41EA-AD9B-85206F00E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212" y="2871059"/>
            <a:ext cx="2239060" cy="2980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113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3132024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6401450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编辑图形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3444658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3733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50631" y="824302"/>
            <a:ext cx="8890738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5.2.1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移动图形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移动图形是指在不改变图形特性的情况下，从当前位置移动到新的位置。在“默认”选项卡的“修改”面板中单击“移动”命令，根据命令行中的提示，选中所需图形，按回车键，指定好移动的基点和新的位置，即可移动图形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CDCB129C-1784-4DB8-A3E6-DA89DB969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3356992"/>
            <a:ext cx="277062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1">
            <a:extLst>
              <a:ext uri="{FF2B5EF4-FFF2-40B4-BE49-F238E27FC236}">
                <a16:creationId xmlns:a16="http://schemas.microsoft.com/office/drawing/2014/main" id="{77511DD6-89DF-4F51-BE6E-D12B06FC8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888" y="3356992"/>
            <a:ext cx="3039017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图片 1">
            <a:extLst>
              <a:ext uri="{FF2B5EF4-FFF2-40B4-BE49-F238E27FC236}">
                <a16:creationId xmlns:a16="http://schemas.microsoft.com/office/drawing/2014/main" id="{4BBF3986-9398-4ED9-890A-C629311D6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280" y="3356992"/>
            <a:ext cx="1671662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3626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487488" y="1052736"/>
            <a:ext cx="9053881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5.2.2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复制图形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如果需要绘制大量相同的图形，那么可以使用“复制”命令来操作。在“修改”面板中单击“复制”命令。根据命令行中的提示，选中所需图形，按回车键，指定好复制基点和新基点。按回车键即可完成复制操作。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FA6F1A41-EAC0-470F-81F8-42B3AEFDC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949" y="3409246"/>
            <a:ext cx="1964797" cy="140342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图片 1">
            <a:extLst>
              <a:ext uri="{FF2B5EF4-FFF2-40B4-BE49-F238E27FC236}">
                <a16:creationId xmlns:a16="http://schemas.microsoft.com/office/drawing/2014/main" id="{71DC1856-E036-4F5F-9DF0-334BA4FF3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519" y="3409246"/>
            <a:ext cx="3236038" cy="142317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图片 1">
            <a:extLst>
              <a:ext uri="{FF2B5EF4-FFF2-40B4-BE49-F238E27FC236}">
                <a16:creationId xmlns:a16="http://schemas.microsoft.com/office/drawing/2014/main" id="{D3FD79ED-3B74-465C-820E-FE3981916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633" y="3429000"/>
            <a:ext cx="3174308" cy="138367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706694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1566889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2012-05-23T08:44:00+00:00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TP102901017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836753</LocLastLocAttemptVersionLookup>
    <IsSearchable xmlns="4873beb7-5857-4685-be1f-d57550cc96cc">true</IsSearchable>
    <TemplateTemplateType xmlns="4873beb7-5857-4685-be1f-d57550cc96cc">PowerPoint Design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REDMOND\v-anij</DisplayName>
        <AccountId>2469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5C6E15-39DC-470B-9445-F754B9458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4098515-0C12-46CF-BC7C-69B4A13CD5FA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4873beb7-5857-4685-be1f-d57550cc96c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业务技术电路板设计演示文稿（宽屏）</Template>
  <TotalTime>3</TotalTime>
  <Words>1328</Words>
  <Application>Microsoft Office PowerPoint</Application>
  <PresentationFormat>宽屏</PresentationFormat>
  <Paragraphs>85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等线</vt:lpstr>
      <vt:lpstr>等线 Light</vt:lpstr>
      <vt:lpstr>微软雅黑</vt:lpstr>
      <vt:lpstr>幼圆</vt:lpstr>
      <vt:lpstr>站酷小薇LOGO体</vt:lpstr>
      <vt:lpstr>Arial</vt:lpstr>
      <vt:lpstr>Candara</vt:lpstr>
      <vt:lpstr>Times New Roman</vt:lpstr>
      <vt:lpstr>自定义设计方案</vt:lpstr>
      <vt:lpstr>PowerPoint 演示文稿</vt:lpstr>
      <vt:lpstr>章节概述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洗脸 吃着西瓜</cp:lastModifiedBy>
  <cp:revision>2</cp:revision>
  <dcterms:created xsi:type="dcterms:W3CDTF">2018-06-11T07:10:29Z</dcterms:created>
  <dcterms:modified xsi:type="dcterms:W3CDTF">2025-09-19T07:23:37Z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